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16669508" r:id="rId3"/>
    <p:sldId id="16669509" r:id="rId4"/>
    <p:sldId id="16669510" r:id="rId5"/>
    <p:sldId id="16669511" r:id="rId6"/>
    <p:sldId id="16669512" r:id="rId7"/>
    <p:sldId id="16669513" r:id="rId8"/>
    <p:sldId id="16669514" r:id="rId9"/>
    <p:sldId id="16669515" r:id="rId10"/>
    <p:sldId id="16669516" r:id="rId11"/>
    <p:sldId id="1666951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68C406-43E4-49B5-B376-661A5F77D041}" v="2" dt="2026-09-12T02:41:33.1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dma Venkat" userId="341f4a7caf03f779" providerId="LiveId" clId="{52992808-B91D-4B5A-A141-67BDC0C82AE5}"/>
    <pc:docChg chg="custSel addSld delSld modSld">
      <pc:chgData name="Padma Venkat" userId="341f4a7caf03f779" providerId="LiveId" clId="{52992808-B91D-4B5A-A141-67BDC0C82AE5}" dt="2026-09-29T01:44:07.046" v="139" actId="20577"/>
      <pc:docMkLst>
        <pc:docMk/>
      </pc:docMkLst>
      <pc:sldChg chg="addSp modSp mod">
        <pc:chgData name="Padma Venkat" userId="341f4a7caf03f779" providerId="LiveId" clId="{52992808-B91D-4B5A-A141-67BDC0C82AE5}" dt="2026-09-12T02:41:20.176" v="113" actId="1038"/>
        <pc:sldMkLst>
          <pc:docMk/>
          <pc:sldMk cId="2140520975" sldId="257"/>
        </pc:sldMkLst>
        <pc:spChg chg="mod">
          <ac:chgData name="Padma Venkat" userId="341f4a7caf03f779" providerId="LiveId" clId="{52992808-B91D-4B5A-A141-67BDC0C82AE5}" dt="2026-09-12T02:41:20.176" v="113" actId="1038"/>
          <ac:spMkLst>
            <pc:docMk/>
            <pc:sldMk cId="2140520975" sldId="257"/>
            <ac:spMk id="5" creationId="{4E5E062D-AA30-4B94-FC23-B2FF2B56137F}"/>
          </ac:spMkLst>
        </pc:spChg>
        <pc:spChg chg="add mod">
          <ac:chgData name="Padma Venkat" userId="341f4a7caf03f779" providerId="LiveId" clId="{52992808-B91D-4B5A-A141-67BDC0C82AE5}" dt="2026-09-12T02:40:25.132" v="73" actId="164"/>
          <ac:spMkLst>
            <pc:docMk/>
            <pc:sldMk cId="2140520975" sldId="257"/>
            <ac:spMk id="11" creationId="{6F057A98-DCE5-8CD8-ADEC-C108AFC481AB}"/>
          </ac:spMkLst>
        </pc:spChg>
        <pc:grpChg chg="add mod">
          <ac:chgData name="Padma Venkat" userId="341f4a7caf03f779" providerId="LiveId" clId="{52992808-B91D-4B5A-A141-67BDC0C82AE5}" dt="2026-09-12T02:40:28.414" v="87" actId="1038"/>
          <ac:grpSpMkLst>
            <pc:docMk/>
            <pc:sldMk cId="2140520975" sldId="257"/>
            <ac:grpSpMk id="12" creationId="{EE198D50-A065-9E26-8140-5C3C0873E70D}"/>
          </ac:grpSpMkLst>
        </pc:grpChg>
        <pc:picChg chg="mod">
          <ac:chgData name="Padma Venkat" userId="341f4a7caf03f779" providerId="LiveId" clId="{52992808-B91D-4B5A-A141-67BDC0C82AE5}" dt="2026-09-12T02:38:49.911" v="57" actId="1036"/>
          <ac:picMkLst>
            <pc:docMk/>
            <pc:sldMk cId="2140520975" sldId="257"/>
            <ac:picMk id="8" creationId="{8E01A55E-D2C4-F82E-6A7A-4FABB89F3CBB}"/>
          </ac:picMkLst>
        </pc:picChg>
        <pc:picChg chg="add mod">
          <ac:chgData name="Padma Venkat" userId="341f4a7caf03f779" providerId="LiveId" clId="{52992808-B91D-4B5A-A141-67BDC0C82AE5}" dt="2026-09-12T02:40:25.132" v="73" actId="164"/>
          <ac:picMkLst>
            <pc:docMk/>
            <pc:sldMk cId="2140520975" sldId="257"/>
            <ac:picMk id="9" creationId="{3C9A2B49-0D6B-8934-B0A4-3137560CFE45}"/>
          </ac:picMkLst>
        </pc:picChg>
      </pc:sldChg>
      <pc:sldChg chg="addSp modSp mod">
        <pc:chgData name="Padma Venkat" userId="341f4a7caf03f779" providerId="LiveId" clId="{52992808-B91D-4B5A-A141-67BDC0C82AE5}" dt="2026-09-12T02:41:36.324" v="125" actId="1038"/>
        <pc:sldMkLst>
          <pc:docMk/>
          <pc:sldMk cId="1898070507" sldId="16669505"/>
        </pc:sldMkLst>
        <pc:spChg chg="mod">
          <ac:chgData name="Padma Venkat" userId="341f4a7caf03f779" providerId="LiveId" clId="{52992808-B91D-4B5A-A141-67BDC0C82AE5}" dt="2026-09-12T02:37:39.104" v="4" actId="2711"/>
          <ac:spMkLst>
            <pc:docMk/>
            <pc:sldMk cId="1898070507" sldId="16669505"/>
            <ac:spMk id="2" creationId="{572BE95B-0B6E-8972-E36B-0A5AA79DDAB1}"/>
          </ac:spMkLst>
        </pc:spChg>
        <pc:spChg chg="mod">
          <ac:chgData name="Padma Venkat" userId="341f4a7caf03f779" providerId="LiveId" clId="{52992808-B91D-4B5A-A141-67BDC0C82AE5}" dt="2026-09-12T02:41:33.162" v="114"/>
          <ac:spMkLst>
            <pc:docMk/>
            <pc:sldMk cId="1898070507" sldId="16669505"/>
            <ac:spMk id="5" creationId="{0142D45B-3E27-6FE8-1C0A-EAFD81EFD114}"/>
          </ac:spMkLst>
        </pc:spChg>
        <pc:grpChg chg="add mod">
          <ac:chgData name="Padma Venkat" userId="341f4a7caf03f779" providerId="LiveId" clId="{52992808-B91D-4B5A-A141-67BDC0C82AE5}" dt="2026-09-12T02:41:36.324" v="125" actId="1038"/>
          <ac:grpSpMkLst>
            <pc:docMk/>
            <pc:sldMk cId="1898070507" sldId="16669505"/>
            <ac:grpSpMk id="3" creationId="{992596BB-E33F-EB87-DD3A-31FFFE521E92}"/>
          </ac:grpSpMkLst>
        </pc:grpChg>
        <pc:picChg chg="mod">
          <ac:chgData name="Padma Venkat" userId="341f4a7caf03f779" providerId="LiveId" clId="{52992808-B91D-4B5A-A141-67BDC0C82AE5}" dt="2026-09-12T02:41:33.162" v="114"/>
          <ac:picMkLst>
            <pc:docMk/>
            <pc:sldMk cId="1898070507" sldId="16669505"/>
            <ac:picMk id="4" creationId="{17A14FA9-D103-80AB-AEEE-9112DE2BA3E2}"/>
          </ac:picMkLst>
        </pc:picChg>
      </pc:sldChg>
      <pc:sldChg chg="modSp mod">
        <pc:chgData name="Padma Venkat" userId="341f4a7caf03f779" providerId="LiveId" clId="{52992808-B91D-4B5A-A141-67BDC0C82AE5}" dt="2026-09-29T01:43:59.081" v="133" actId="5793"/>
        <pc:sldMkLst>
          <pc:docMk/>
          <pc:sldMk cId="2402694987" sldId="16669506"/>
        </pc:sldMkLst>
        <pc:spChg chg="mod">
          <ac:chgData name="Padma Venkat" userId="341f4a7caf03f779" providerId="LiveId" clId="{52992808-B91D-4B5A-A141-67BDC0C82AE5}" dt="2026-09-29T01:43:59.081" v="133" actId="5793"/>
          <ac:spMkLst>
            <pc:docMk/>
            <pc:sldMk cId="2402694987" sldId="16669506"/>
            <ac:spMk id="15" creationId="{25A753FF-890B-2BB0-1C4B-CB6E4DE04B9F}"/>
          </ac:spMkLst>
        </pc:spChg>
        <pc:spChg chg="mod">
          <ac:chgData name="Padma Venkat" userId="341f4a7caf03f779" providerId="LiveId" clId="{52992808-B91D-4B5A-A141-67BDC0C82AE5}" dt="2026-09-12T02:36:59.928" v="0" actId="2711"/>
          <ac:spMkLst>
            <pc:docMk/>
            <pc:sldMk cId="2402694987" sldId="16669506"/>
            <ac:spMk id="16" creationId="{CAC18AD0-FB2D-D163-F008-098031372C71}"/>
          </ac:spMkLst>
        </pc:spChg>
      </pc:sldChg>
      <pc:sldChg chg="modSp add mod">
        <pc:chgData name="Padma Venkat" userId="341f4a7caf03f779" providerId="LiveId" clId="{52992808-B91D-4B5A-A141-67BDC0C82AE5}" dt="2026-09-29T01:44:07.046" v="139" actId="20577"/>
        <pc:sldMkLst>
          <pc:docMk/>
          <pc:sldMk cId="2840937610" sldId="16669507"/>
        </pc:sldMkLst>
        <pc:spChg chg="mod">
          <ac:chgData name="Padma Venkat" userId="341f4a7caf03f779" providerId="LiveId" clId="{52992808-B91D-4B5A-A141-67BDC0C82AE5}" dt="2026-09-29T01:44:07.046" v="139" actId="20577"/>
          <ac:spMkLst>
            <pc:docMk/>
            <pc:sldMk cId="2840937610" sldId="16669507"/>
            <ac:spMk id="15" creationId="{E21CCE4D-D27B-08C4-EA9A-45B88797B13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631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Replace all text on this slide with your own details. Use the ABS ID from your acceptance letter. Do not remove the logos or rankings strip.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Outline: 20–30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Introduction: about 1–1.5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Gap and objectives: about 1 minute.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Methodology: about 1.5–2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Results: about 2 minutes. Walk the audience through the main figure.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Discussion: about 1.5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Conclusion: about 1 minute. Slow down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References: do not read these aloud.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Acknowledgements: 15–20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Thank the chair and audience, then take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8764A-D645-26D0-EC01-A86EE826F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B0489-0B4B-BBC2-3550-91E2DA37D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801E1-1EF3-07DA-593A-6FAC852EB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67290-85AC-36BE-4BD6-27D030150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B9879-CCD8-0064-236F-6A502A3E3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733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32C83-4851-8AE2-D0D2-A842D614D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F2AA5-723C-490A-9B9E-34FEC49EC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515F1-BD3A-AC1F-E11F-7E2585A8C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D0B66-D532-DD26-C23B-78B1ACF32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91582-BC55-B530-3EFE-3650324DD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638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0BE1B-2C17-DDA6-AB96-C176859A9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3BF7F-DCA4-45F6-086C-E567DC4AA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3BC2B-9ED4-9478-A7BD-B2DEA71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9DDA6-90BA-AD8E-738D-A981D08D5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F7EE4-AF7B-51F3-2B49-342F331C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9344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F6E86-4583-ECBA-0E4A-2AAAD88A4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8C168-0357-C2D1-1310-C55762388C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D5AE55-6406-E77F-6E82-926C626E5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7671D2-13E4-5C6A-A128-C5D0C0574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B96B6-ED4A-E7F7-DCDF-98252F342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83CF9-49C3-0902-DD61-DB23FF15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553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1484B-1025-E36C-A7FE-E6FDC61CB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9447B-85A8-9607-128C-22507991A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7E034-804A-5703-7F6A-5B18B884C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100950-C42F-D76D-DFF1-A15B203436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106AE8-EF59-DB1E-78F6-527E5B291C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17D02A-C0E8-9600-6ABD-BCD5C334A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EC8B38-D841-E33E-9577-AFDD4D7FF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887074-E57B-EFE3-A7B4-BD9DA5F89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4034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589C2-11CB-71BA-A832-DC3EAD74F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116F6B-5389-D615-3125-7D250E2E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07122-9E7A-B093-A24A-FEAF62F60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635593-CCA3-35E2-764A-2E03EEF2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3547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498875-C689-E602-8B46-42462DE30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10959-07B8-B3BE-E98F-66BAFFE3A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A72A9-5E97-BAFC-E4CF-A3E9F6B2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131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E0DCB-0DCA-3FE4-EAE6-0C642D52F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B0928-D64F-99AB-C689-BF36B71D9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80083-DFD9-A098-D4D6-616D18C2A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0BF02-C2C5-4C25-0E2B-42BBA9E32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12DF0F-D8A7-AF18-CB0E-BA2F6B577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4AF422-3BDC-C081-421D-449D44BCC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9343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95062-7BA6-791C-11E3-CB8FDBC81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692B3B-B8E7-8591-5A36-0C833BC671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BA76B-202B-6548-7AF3-BD12CFE6E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04C83-9685-CF42-094E-C707603E0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D58E5-D14E-8044-2F9D-BB75A903C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14A73-6ED0-AD36-C082-9A4DE64D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753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986A7-C06C-1C0B-1BE5-0523BBE93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567236-DF8E-77A0-ED1C-90803D640B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D8503-49B9-7674-5897-1BB47108B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B7D4B-87CF-F37F-3A7A-CAB9E2DA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2B0A5-DE5A-8818-3D0A-AEE834173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5965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C2EFA3-12AD-CF0C-BCDB-C7EAEE339F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08F4A8-C742-487D-B3BA-FC3761FD4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30163-1E68-227B-C3D4-2C11E0AB9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37286-0F60-A754-8FB0-4A041537F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66881-F996-E40B-0D89-1DCDF7D29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523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833-7F21-4FAC-B550-3477125D4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817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screen with colorful squares&#10;&#10;Description automatically generated">
            <a:extLst>
              <a:ext uri="{FF2B5EF4-FFF2-40B4-BE49-F238E27FC236}">
                <a16:creationId xmlns:a16="http://schemas.microsoft.com/office/drawing/2014/main" id="{F59AAF03-F636-1BA0-7EF7-B883C9AE3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white screen with colorful squares&#10;&#10;Description automatically generated">
            <a:extLst>
              <a:ext uri="{FF2B5EF4-FFF2-40B4-BE49-F238E27FC236}">
                <a16:creationId xmlns:a16="http://schemas.microsoft.com/office/drawing/2014/main" id="{E919E174-A2D5-2DF6-D382-720BC1FE6F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00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57A16C-8D90-E70C-23E6-A80B88FB8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DE202B-07E8-5311-3E6A-AF908BE52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2A257-C7D1-8F8C-D850-874FD88506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E7C7A-24A4-44D6-8783-BDD4F0B6BBD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D3350-0599-FBC2-B63B-7BAB7635F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13A5D-C6B0-4A41-D8F1-E033EDEF6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E5933A-9E45-4D74-88B2-357078063B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54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EE45536-39D1-05F5-F0C5-015AAC458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44" y="0"/>
            <a:ext cx="876170" cy="1491679"/>
          </a:xfrm>
          <a:prstGeom prst="rect">
            <a:avLst/>
          </a:prstGeom>
        </p:spPr>
      </p:pic>
      <p:pic>
        <p:nvPicPr>
          <p:cNvPr id="8" name="Picture 7" descr="A close up of a number&#10;&#10;Description automatically generated">
            <a:extLst>
              <a:ext uri="{FF2B5EF4-FFF2-40B4-BE49-F238E27FC236}">
                <a16:creationId xmlns:a16="http://schemas.microsoft.com/office/drawing/2014/main" id="{8E01A55E-D2C4-F82E-6A7A-4FABB89F3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" y="4602226"/>
            <a:ext cx="11693741" cy="21010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C14B60-E1F2-9098-48EA-9B6E65495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0" y="6707139"/>
            <a:ext cx="12192000" cy="150861"/>
          </a:xfrm>
          <a:prstGeom prst="rect">
            <a:avLst/>
          </a:prstGeom>
        </p:spPr>
      </p:pic>
      <p:pic>
        <p:nvPicPr>
          <p:cNvPr id="2" name="Picture 1" descr="A black text with a white background&#10;&#10;AI-generated content may be incorrect.">
            <a:extLst>
              <a:ext uri="{FF2B5EF4-FFF2-40B4-BE49-F238E27FC236}">
                <a16:creationId xmlns:a16="http://schemas.microsoft.com/office/drawing/2014/main" id="{40E3B57C-C049-97F0-1B3C-34DC86B4BC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2257" y="153478"/>
            <a:ext cx="1818653" cy="73094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507C51-99A6-7DEC-B999-7280EB47D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4833-7F21-4FAC-B550-3477125D4C9F}" type="slidenum">
              <a:rPr lang="en-US" smtClean="0"/>
              <a:t>1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198D50-A065-9E26-8140-5C3C0873E70D}"/>
              </a:ext>
            </a:extLst>
          </p:cNvPr>
          <p:cNvGrpSpPr/>
          <p:nvPr/>
        </p:nvGrpSpPr>
        <p:grpSpPr>
          <a:xfrm>
            <a:off x="2360386" y="204673"/>
            <a:ext cx="6565004" cy="986619"/>
            <a:chOff x="2045596" y="204673"/>
            <a:chExt cx="6565004" cy="986619"/>
          </a:xfrm>
        </p:grpSpPr>
        <p:pic>
          <p:nvPicPr>
            <p:cNvPr id="9" name="Picture 8" descr="WCHST 2026">
              <a:extLst>
                <a:ext uri="{FF2B5EF4-FFF2-40B4-BE49-F238E27FC236}">
                  <a16:creationId xmlns:a16="http://schemas.microsoft.com/office/drawing/2014/main" id="{3C9A2B49-0D6B-8934-B0A4-3137560CF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057A98-DCE5-8CD8-ADEC-C108AFC481AB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48640" y="1325880"/>
            <a:ext cx="110642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C41D53"/>
                </a:solidFill>
                <a:latin typeface="Arial"/>
              </a:rPr>
              <a:t>World Congress on Health Sciences &amp; Technology (WCHST 2026)  |  7–9 October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1737360"/>
            <a:ext cx="10515600" cy="11430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 i="0">
                <a:solidFill>
                  <a:srgbClr val="156195"/>
                </a:solidFill>
                <a:latin typeface="Arial"/>
              </a:rPr>
              <a:t>Title of Your Presentation (keep it within two lines)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2926080"/>
            <a:ext cx="10515600" cy="96436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000" b="1" i="0" dirty="0">
                <a:solidFill>
                  <a:srgbClr val="222222"/>
                </a:solidFill>
                <a:latin typeface="Arial"/>
              </a:rPr>
              <a:t>Presenter Name</a:t>
            </a:r>
            <a:r>
              <a:rPr sz="1800" b="0" i="0" dirty="0">
                <a:solidFill>
                  <a:srgbClr val="222222"/>
                </a:solidFill>
                <a:latin typeface="Arial"/>
              </a:rPr>
              <a:t>,  Designation</a:t>
            </a:r>
          </a:p>
          <a:p>
            <a:pPr algn="ctr">
              <a:spcAft>
                <a:spcPts val="400"/>
              </a:spcAft>
            </a:pPr>
            <a:r>
              <a:rPr sz="1500" b="0" i="0" dirty="0">
                <a:solidFill>
                  <a:srgbClr val="595959"/>
                </a:solidFill>
                <a:latin typeface="Arial"/>
              </a:rPr>
              <a:t>Co-authors: Author 2, Author 3, Supervisor</a:t>
            </a:r>
          </a:p>
          <a:p>
            <a:pPr algn="ctr">
              <a:spcAft>
                <a:spcPts val="400"/>
              </a:spcAft>
            </a:pPr>
            <a:r>
              <a:rPr sz="1500" b="0" i="0" dirty="0">
                <a:solidFill>
                  <a:srgbClr val="595959"/>
                </a:solidFill>
                <a:latin typeface="Arial"/>
              </a:rPr>
              <a:t>Department, School of Health Sciences and Technology, UPES, Dehradun</a:t>
            </a:r>
          </a:p>
        </p:txBody>
      </p:sp>
    </p:spTree>
    <p:extLst>
      <p:ext uri="{BB962C8B-B14F-4D97-AF65-F5344CB8AC3E}">
        <p14:creationId xmlns:p14="http://schemas.microsoft.com/office/powerpoint/2010/main" val="2140520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261872"/>
            <a:ext cx="1106424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56195"/>
                </a:solidFill>
                <a:latin typeface="Arial"/>
              </a:rPr>
              <a:t>Outline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011680"/>
            <a:ext cx="5440680" cy="8686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31520" y="2167128"/>
            <a:ext cx="548640" cy="548640"/>
          </a:xfrm>
          <a:prstGeom prst="ellipse">
            <a:avLst/>
          </a:prstGeom>
          <a:solidFill>
            <a:srgbClr val="1561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011680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222222"/>
                </a:solidFill>
                <a:latin typeface="Arial"/>
              </a:rPr>
              <a:t>Introduction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011680"/>
            <a:ext cx="5440680" cy="8686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355080" y="2167128"/>
            <a:ext cx="548640" cy="548640"/>
          </a:xfrm>
          <a:prstGeom prst="ellipse">
            <a:avLst/>
          </a:prstGeom>
          <a:solidFill>
            <a:srgbClr val="C41D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2011680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222222"/>
                </a:solidFill>
                <a:latin typeface="Arial"/>
              </a:rPr>
              <a:t>Research Gap &amp; Objectives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108960"/>
            <a:ext cx="5440680" cy="8686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731520" y="3264408"/>
            <a:ext cx="548640" cy="548640"/>
          </a:xfrm>
          <a:prstGeom prst="ellipse">
            <a:avLst/>
          </a:prstGeom>
          <a:solidFill>
            <a:srgbClr val="1561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3108960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222222"/>
                </a:solidFill>
                <a:latin typeface="Arial"/>
              </a:rPr>
              <a:t>Methodology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108960"/>
            <a:ext cx="5440680" cy="8686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355080" y="3264408"/>
            <a:ext cx="548640" cy="548640"/>
          </a:xfrm>
          <a:prstGeom prst="ellipse">
            <a:avLst/>
          </a:prstGeom>
          <a:solidFill>
            <a:srgbClr val="C41D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3108960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222222"/>
                </a:solidFill>
                <a:latin typeface="Arial"/>
              </a:rPr>
              <a:t>Results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206240"/>
            <a:ext cx="5440680" cy="8686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731520" y="4361688"/>
            <a:ext cx="548640" cy="548640"/>
          </a:xfrm>
          <a:prstGeom prst="ellipse">
            <a:avLst/>
          </a:prstGeom>
          <a:solidFill>
            <a:srgbClr val="1561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4206240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222222"/>
                </a:solidFill>
                <a:latin typeface="Arial"/>
              </a:rPr>
              <a:t>Discussion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4206240"/>
            <a:ext cx="5440680" cy="8686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355080" y="4361688"/>
            <a:ext cx="548640" cy="548640"/>
          </a:xfrm>
          <a:prstGeom prst="ellipse">
            <a:avLst/>
          </a:prstGeom>
          <a:solidFill>
            <a:srgbClr val="C41D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0" y="4206240"/>
            <a:ext cx="4297680" cy="868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222222"/>
                </a:solidFill>
                <a:latin typeface="Arial"/>
              </a:rPr>
              <a:t>Conclusion &amp; Future Scope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650992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5800" y="5650992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>
                <a:solidFill>
                  <a:srgbClr val="595959"/>
                </a:solidFill>
                <a:latin typeface="Arial"/>
              </a:rPr>
              <a:t>Show the flow of your talk in 5–6 short headings. Edit or remove headings to match your work.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261872"/>
            <a:ext cx="1106424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56195"/>
                </a:solidFill>
                <a:latin typeface="Arial"/>
              </a:rPr>
              <a:t>Introduction / Background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965960"/>
            <a:ext cx="6035040" cy="3474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Context of the problem and why it matters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Key facts or statistics (with source)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Current approaches and their status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How your work fits into this area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3720" y="1965960"/>
            <a:ext cx="4709160" cy="3474720"/>
          </a:xfrm>
          <a:prstGeom prst="roundRect">
            <a:avLst>
              <a:gd name="adj" fmla="val 6000"/>
            </a:avLst>
          </a:prstGeom>
          <a:solidFill>
            <a:srgbClr val="FAFAFA"/>
          </a:solidFill>
          <a:ln w="15875">
            <a:solidFill>
              <a:srgbClr val="4BB8E3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86600" y="3428886"/>
            <a:ext cx="4343400" cy="5488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sz="1400" b="0" i="1" dirty="0">
                <a:solidFill>
                  <a:srgbClr val="595959"/>
                </a:solidFill>
                <a:latin typeface="Arial"/>
              </a:rPr>
              <a:t>Insert a relevant image,</a:t>
            </a:r>
          </a:p>
          <a:p>
            <a:pPr algn="ctr">
              <a:spcAft>
                <a:spcPts val="200"/>
              </a:spcAft>
            </a:pPr>
            <a:r>
              <a:rPr sz="1400" b="0" i="1" dirty="0">
                <a:solidFill>
                  <a:srgbClr val="595959"/>
                </a:solidFill>
                <a:latin typeface="Arial"/>
              </a:rPr>
              <a:t>schematic or statistic</a:t>
            </a:r>
            <a:r>
              <a:rPr lang="en-US" sz="1400" b="0" i="1" dirty="0">
                <a:solidFill>
                  <a:srgbClr val="595959"/>
                </a:solidFill>
                <a:latin typeface="Arial"/>
              </a:rPr>
              <a:t>, if any</a:t>
            </a:r>
            <a:endParaRPr sz="1400" b="0" i="1" dirty="0">
              <a:solidFill>
                <a:srgbClr val="595959"/>
              </a:solidFill>
              <a:latin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8640" y="5650992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5650992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>
                <a:solidFill>
                  <a:srgbClr val="595959"/>
                </a:solidFill>
                <a:latin typeface="Arial"/>
              </a:rPr>
              <a:t>Keep it brief: 1–2 slides max. Set the context in plain language and cite sources for any data.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261872"/>
            <a:ext cx="1106424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56195"/>
                </a:solidFill>
                <a:latin typeface="Arial"/>
              </a:rPr>
              <a:t>Research Gap &amp; Objectives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65960"/>
            <a:ext cx="5394960" cy="347472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2103120"/>
            <a:ext cx="49377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56195"/>
                </a:solidFill>
                <a:latin typeface="Arial"/>
              </a:rPr>
              <a:t>Research Gap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651760"/>
            <a:ext cx="4937760" cy="2651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What is still unknown or unsolved?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Limitations of existing studies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Why this gap needs attention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965960"/>
            <a:ext cx="5394960" cy="3474720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103120"/>
            <a:ext cx="49377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C41D53"/>
                </a:solidFill>
                <a:latin typeface="Arial"/>
              </a:rPr>
              <a:t>Objectives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651760"/>
            <a:ext cx="4937760" cy="2651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Objective 1: …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Objective 2: …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Objective 3: …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650992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5650992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>
                <a:solidFill>
                  <a:srgbClr val="595959"/>
                </a:solidFill>
                <a:latin typeface="Arial"/>
              </a:rPr>
              <a:t>State 2–4 clear, measurable objectives that directly address the gap. A hypothesis can be added here.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261872"/>
            <a:ext cx="1106424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56195"/>
                </a:solidFill>
                <a:latin typeface="Arial"/>
              </a:rPr>
              <a:t>Methodology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011680"/>
            <a:ext cx="2606040" cy="33832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554480" y="2194560"/>
            <a:ext cx="594360" cy="594360"/>
          </a:xfrm>
          <a:prstGeom prst="ellipse">
            <a:avLst/>
          </a:prstGeom>
          <a:solidFill>
            <a:srgbClr val="1561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926080"/>
            <a:ext cx="23317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156195"/>
                </a:solidFill>
                <a:latin typeface="Arial"/>
              </a:rPr>
              <a:t>Study 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20440"/>
            <a:ext cx="2331720" cy="1737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222222"/>
                </a:solidFill>
                <a:latin typeface="Arial"/>
              </a:rPr>
              <a:t>Type of study, setting, duration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182112" y="3520440"/>
            <a:ext cx="173736" cy="320040"/>
          </a:xfrm>
          <a:prstGeom prst="rightArrow">
            <a:avLst/>
          </a:prstGeom>
          <a:solidFill>
            <a:srgbClr val="C41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383280" y="2011680"/>
            <a:ext cx="2606040" cy="33832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389120" y="2194560"/>
            <a:ext cx="594360" cy="594360"/>
          </a:xfrm>
          <a:prstGeom prst="ellipse">
            <a:avLst/>
          </a:prstGeom>
          <a:solidFill>
            <a:srgbClr val="C41D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2926080"/>
            <a:ext cx="23317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156195"/>
                </a:solidFill>
                <a:latin typeface="Arial"/>
              </a:rPr>
              <a:t>Materials / Samples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40" y="3520440"/>
            <a:ext cx="2331720" cy="1737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222222"/>
                </a:solidFill>
                <a:latin typeface="Arial"/>
              </a:rPr>
              <a:t>Sample size, source, selection criteria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6016752" y="3520440"/>
            <a:ext cx="173736" cy="320040"/>
          </a:xfrm>
          <a:prstGeom prst="rightArrow">
            <a:avLst/>
          </a:prstGeom>
          <a:solidFill>
            <a:srgbClr val="C41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217920" y="2011680"/>
            <a:ext cx="2606040" cy="33832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223760" y="2194560"/>
            <a:ext cx="594360" cy="594360"/>
          </a:xfrm>
          <a:prstGeom prst="ellipse">
            <a:avLst/>
          </a:prstGeom>
          <a:solidFill>
            <a:srgbClr val="1561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2926080"/>
            <a:ext cx="23317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156195"/>
                </a:solidFill>
                <a:latin typeface="Arial"/>
              </a:rPr>
              <a:t>Methods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3520440"/>
            <a:ext cx="2331720" cy="1737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222222"/>
                </a:solidFill>
                <a:latin typeface="Arial"/>
              </a:rPr>
              <a:t>Techniques, instruments, protocols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851392" y="3520440"/>
            <a:ext cx="173736" cy="320040"/>
          </a:xfrm>
          <a:prstGeom prst="rightArrow">
            <a:avLst/>
          </a:prstGeom>
          <a:solidFill>
            <a:srgbClr val="C41D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052560" y="2011680"/>
            <a:ext cx="2606040" cy="338328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0058400" y="2194560"/>
            <a:ext cx="594360" cy="594360"/>
          </a:xfrm>
          <a:prstGeom prst="ellipse">
            <a:avLst/>
          </a:prstGeom>
          <a:solidFill>
            <a:srgbClr val="C41D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9720" y="2926080"/>
            <a:ext cx="233172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156195"/>
                </a:solidFill>
                <a:latin typeface="Arial"/>
              </a:rPr>
              <a:t>Analysis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9720" y="3520440"/>
            <a:ext cx="2331720" cy="1737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222222"/>
                </a:solidFill>
                <a:latin typeface="Arial"/>
              </a:rPr>
              <a:t>Statistical tools and software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5650992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5800" y="5650992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>
                <a:solidFill>
                  <a:srgbClr val="595959"/>
                </a:solidFill>
                <a:latin typeface="Arial"/>
              </a:rPr>
              <a:t>A flowchart or schematic works best. Replace the four steps with your own workflow; avoid long paragraphs.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261872"/>
            <a:ext cx="1106424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56195"/>
                </a:solidFill>
                <a:latin typeface="Arial"/>
              </a:rPr>
              <a:t>Results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65960"/>
            <a:ext cx="6766560" cy="3474720"/>
          </a:xfrm>
          <a:prstGeom prst="roundRect">
            <a:avLst>
              <a:gd name="adj" fmla="val 6000"/>
            </a:avLst>
          </a:prstGeom>
          <a:solidFill>
            <a:srgbClr val="FAFAFA"/>
          </a:solidFill>
          <a:ln w="15875">
            <a:solidFill>
              <a:srgbClr val="4BB8E3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6400800" cy="34747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sz="1400" b="0" i="1">
                <a:solidFill>
                  <a:srgbClr val="595959"/>
                </a:solidFill>
                <a:latin typeface="Arial"/>
              </a:rPr>
              <a:t>Insert main graph / figure / table</a:t>
            </a:r>
          </a:p>
          <a:p>
            <a:pPr algn="ctr">
              <a:spcAft>
                <a:spcPts val="200"/>
              </a:spcAft>
            </a:pPr>
            <a:r>
              <a:rPr sz="1400" b="0" i="1">
                <a:solidFill>
                  <a:srgbClr val="595959"/>
                </a:solidFill>
                <a:latin typeface="Arial"/>
              </a:rPr>
              <a:t>(high resolution, labelled axes and units)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9520" y="1965960"/>
            <a:ext cx="4023360" cy="347472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18120" y="2103120"/>
            <a:ext cx="35661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156195"/>
                </a:solidFill>
                <a:latin typeface="Arial"/>
              </a:rPr>
              <a:t>Key Findings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2651760"/>
            <a:ext cx="3566160" cy="2651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600" b="0" i="0">
                <a:solidFill>
                  <a:srgbClr val="222222"/>
                </a:solidFill>
                <a:latin typeface="Arial"/>
              </a:rPr>
              <a:t>Finding 1 with value / p-value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600" b="0" i="0">
                <a:solidFill>
                  <a:srgbClr val="222222"/>
                </a:solidFill>
                <a:latin typeface="Arial"/>
              </a:rPr>
              <a:t>Finding 2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600" b="0" i="0">
                <a:solidFill>
                  <a:srgbClr val="222222"/>
                </a:solidFill>
                <a:latin typeface="Arial"/>
              </a:rPr>
              <a:t>Finding 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5650992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5650992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>
                <a:solidFill>
                  <a:srgbClr val="595959"/>
                </a:solidFill>
                <a:latin typeface="Arial"/>
              </a:rPr>
              <a:t>One key message per slide. Label figures clearly and state n, units and statistical significance.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261872"/>
            <a:ext cx="1106424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56195"/>
                </a:solidFill>
                <a:latin typeface="Arial"/>
              </a:rPr>
              <a:t>Results &amp; Discussion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65960"/>
            <a:ext cx="5394960" cy="2331720"/>
          </a:xfrm>
          <a:prstGeom prst="roundRect">
            <a:avLst>
              <a:gd name="adj" fmla="val 6000"/>
            </a:avLst>
          </a:prstGeom>
          <a:solidFill>
            <a:srgbClr val="FAFAFA"/>
          </a:solidFill>
          <a:ln w="15875">
            <a:solidFill>
              <a:srgbClr val="4BB8E3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5029200" cy="23317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sz="1400" b="0" i="1">
                <a:solidFill>
                  <a:srgbClr val="595959"/>
                </a:solidFill>
                <a:latin typeface="Arial"/>
              </a:rPr>
              <a:t>Insert figure / image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965960"/>
            <a:ext cx="5394960" cy="2331720"/>
          </a:xfrm>
          <a:prstGeom prst="roundRect">
            <a:avLst>
              <a:gd name="adj" fmla="val 6000"/>
            </a:avLst>
          </a:prstGeom>
          <a:solidFill>
            <a:srgbClr val="FAFAFA"/>
          </a:solidFill>
          <a:ln w="15875">
            <a:solidFill>
              <a:srgbClr val="4BB8E3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965960"/>
            <a:ext cx="5029200" cy="23317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sz="1400" b="0" i="1">
                <a:solidFill>
                  <a:srgbClr val="595959"/>
                </a:solidFill>
                <a:latin typeface="Arial"/>
              </a:rPr>
              <a:t>Insert figure / image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434840"/>
            <a:ext cx="1106424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600" b="0" i="0">
                <a:solidFill>
                  <a:srgbClr val="222222"/>
                </a:solidFill>
                <a:latin typeface="Arial"/>
              </a:rPr>
              <a:t>What do your results mean? How do they compare with earlier studies?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600" b="0" i="0">
                <a:solidFill>
                  <a:srgbClr val="222222"/>
                </a:solidFill>
                <a:latin typeface="Arial"/>
              </a:rPr>
              <a:t>Mention limitations of the study honestly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5650992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5650992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>
                <a:solidFill>
                  <a:srgbClr val="595959"/>
                </a:solidFill>
                <a:latin typeface="Arial"/>
              </a:rPr>
              <a:t>Interpret the results rather than repeating them. Compare with published literature (cite it).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261872"/>
            <a:ext cx="1106424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56195"/>
                </a:solidFill>
                <a:latin typeface="Arial"/>
              </a:rPr>
              <a:t>Conclusion &amp; Future Scope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65960"/>
            <a:ext cx="6675120" cy="347472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2103120"/>
            <a:ext cx="621792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156195"/>
                </a:solidFill>
                <a:latin typeface="Arial"/>
              </a:rPr>
              <a:t>Conclusion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651760"/>
            <a:ext cx="6217920" cy="2651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Take-home message 1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Take-home message 2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Take-home message 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79" y="1965960"/>
            <a:ext cx="4114800" cy="3474720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26679" y="2103120"/>
            <a:ext cx="36576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C41D53"/>
                </a:solidFill>
                <a:latin typeface="Arial"/>
              </a:rPr>
              <a:t>Future Scope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26679" y="2651760"/>
            <a:ext cx="3657600" cy="2651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600" b="0" i="0">
                <a:solidFill>
                  <a:srgbClr val="222222"/>
                </a:solidFill>
                <a:latin typeface="Arial"/>
              </a:rPr>
              <a:t>Next steps of the study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600" b="0" i="0">
                <a:solidFill>
                  <a:srgbClr val="222222"/>
                </a:solidFill>
                <a:latin typeface="Arial"/>
              </a:rPr>
              <a:t>Possible applications / translation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650992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5650992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>
                <a:solidFill>
                  <a:srgbClr val="595959"/>
                </a:solidFill>
                <a:latin typeface="Arial"/>
              </a:rPr>
              <a:t>End with 3–4 clear take-home messages that answer your objectives.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261872"/>
            <a:ext cx="1106424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56195"/>
                </a:solidFill>
                <a:latin typeface="Arial"/>
              </a:rPr>
              <a:t>References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965960"/>
            <a:ext cx="11064240" cy="3474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500" b="0" i="0">
                <a:solidFill>
                  <a:srgbClr val="222222"/>
                </a:solidFill>
                <a:latin typeface="Arial"/>
              </a:rPr>
              <a:t>1.  Author A, Author B. Title of the article. Journal Name. Year; Volume(Issue): Pages. doi:…</a:t>
            </a:r>
          </a:p>
          <a:p>
            <a:pPr algn="l">
              <a:spcAft>
                <a:spcPts val="1000"/>
              </a:spcAft>
            </a:pPr>
            <a:r>
              <a:rPr sz="1500" b="0" i="0">
                <a:solidFill>
                  <a:srgbClr val="222222"/>
                </a:solidFill>
                <a:latin typeface="Arial"/>
              </a:rPr>
              <a:t>2.  Author C, et al. Title of the article. Journal Name. Year; Volume(Issue): Pages.</a:t>
            </a:r>
          </a:p>
          <a:p>
            <a:pPr algn="l">
              <a:spcAft>
                <a:spcPts val="1000"/>
              </a:spcAft>
            </a:pPr>
            <a:r>
              <a:rPr sz="1500" b="0" i="0">
                <a:solidFill>
                  <a:srgbClr val="222222"/>
                </a:solidFill>
                <a:latin typeface="Arial"/>
              </a:rPr>
              <a:t>3.  …</a:t>
            </a:r>
          </a:p>
          <a:p>
            <a:pPr algn="l">
              <a:spcAft>
                <a:spcPts val="1000"/>
              </a:spcAft>
            </a:pPr>
            <a:r>
              <a:rPr sz="1500" b="0" i="0">
                <a:solidFill>
                  <a:srgbClr val="222222"/>
                </a:solidFill>
                <a:latin typeface="Arial"/>
              </a:rPr>
              <a:t>4.  …</a:t>
            </a:r>
          </a:p>
          <a:p>
            <a:pPr algn="l">
              <a:spcAft>
                <a:spcPts val="1000"/>
              </a:spcAft>
            </a:pPr>
            <a:r>
              <a:rPr sz="1500" b="0" i="0">
                <a:solidFill>
                  <a:srgbClr val="222222"/>
                </a:solidFill>
                <a:latin typeface="Arial"/>
              </a:rPr>
              <a:t>5.  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650992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5650992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>
                <a:solidFill>
                  <a:srgbClr val="595959"/>
                </a:solidFill>
                <a:latin typeface="Arial"/>
              </a:rPr>
              <a:t>List 5–8 key references in one consistent style (e.g. Vancouver or APA). Font size 12–16 pt is fine here.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261872"/>
            <a:ext cx="1106424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56195"/>
                </a:solidFill>
                <a:latin typeface="Arial"/>
              </a:rPr>
              <a:t>Acknowledgements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965960"/>
            <a:ext cx="6583680" cy="3474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Supervisor / mentor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Funding agency and grant number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Lab, facility or collaborators</a:t>
            </a:r>
          </a:p>
          <a:p>
            <a:pPr marL="256032" indent="-256032" algn="l">
              <a:spcAft>
                <a:spcPts val="800"/>
              </a:spcAft>
              <a:buClr>
                <a:srgbClr val="C41D53"/>
              </a:buClr>
              <a:buChar char="•"/>
            </a:pPr>
            <a:r>
              <a:rPr sz="1800" b="0" i="0">
                <a:solidFill>
                  <a:srgbClr val="222222"/>
                </a:solidFill>
                <a:latin typeface="Arial"/>
              </a:rPr>
              <a:t>School of Health Sciences and Technology, UPES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965960"/>
            <a:ext cx="4114800" cy="3474720"/>
          </a:xfrm>
          <a:prstGeom prst="roundRect">
            <a:avLst>
              <a:gd name="adj" fmla="val 6000"/>
            </a:avLst>
          </a:prstGeom>
          <a:solidFill>
            <a:srgbClr val="FAFAFA"/>
          </a:solidFill>
          <a:ln w="15875">
            <a:solidFill>
              <a:srgbClr val="4BB8E3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80959" y="1965960"/>
            <a:ext cx="3749039" cy="34747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sz="1400" b="0" i="1">
                <a:solidFill>
                  <a:srgbClr val="595959"/>
                </a:solidFill>
                <a:latin typeface="Arial"/>
              </a:rPr>
              <a:t>Optional: funding agency /</a:t>
            </a:r>
          </a:p>
          <a:p>
            <a:pPr algn="ctr">
              <a:spcAft>
                <a:spcPts val="200"/>
              </a:spcAft>
            </a:pPr>
            <a:r>
              <a:rPr sz="1400" b="0" i="1">
                <a:solidFill>
                  <a:srgbClr val="595959"/>
                </a:solidFill>
                <a:latin typeface="Arial"/>
              </a:rPr>
              <a:t>collaborator logos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650992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5650992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>
                <a:solidFill>
                  <a:srgbClr val="595959"/>
                </a:solidFill>
                <a:latin typeface="Arial"/>
              </a:rPr>
              <a:t>Keep it to one slide. Include grant numbers where required by the funder.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92596BB-E33F-EB87-DD3A-31FFFE521E92}"/>
              </a:ext>
            </a:extLst>
          </p:cNvPr>
          <p:cNvGrpSpPr/>
          <p:nvPr/>
        </p:nvGrpSpPr>
        <p:grpSpPr>
          <a:xfrm>
            <a:off x="2630206" y="204673"/>
            <a:ext cx="6565004" cy="986619"/>
            <a:chOff x="2045596" y="204673"/>
            <a:chExt cx="6565004" cy="986619"/>
          </a:xfrm>
        </p:grpSpPr>
        <p:pic>
          <p:nvPicPr>
            <p:cNvPr id="4" name="Picture 3" descr="WCHST 2026">
              <a:extLst>
                <a:ext uri="{FF2B5EF4-FFF2-40B4-BE49-F238E27FC236}">
                  <a16:creationId xmlns:a16="http://schemas.microsoft.com/office/drawing/2014/main" id="{17A14FA9-D103-80AB-AEEE-9112DE2B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363" y="204673"/>
              <a:ext cx="1973237" cy="9866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42D45B-3E27-6FE8-1C0A-EAFD81EFD114}"/>
                </a:ext>
              </a:extLst>
            </p:cNvPr>
            <p:cNvSpPr txBox="1"/>
            <p:nvPr/>
          </p:nvSpPr>
          <p:spPr>
            <a:xfrm>
              <a:off x="2045596" y="340670"/>
              <a:ext cx="40054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>
                  <a:latin typeface="Arial Narrow" panose="020B0606020202030204" pitchFamily="34" charset="0"/>
                </a:rPr>
                <a:t>SCHOOL OF HEALTH SCIENCES AND TECHNOLOGY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48640" y="1828800"/>
            <a:ext cx="11064240" cy="11887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sz="5400" b="1" i="0">
                <a:solidFill>
                  <a:srgbClr val="156195"/>
                </a:solidFill>
                <a:latin typeface="Arial"/>
              </a:rPr>
              <a:t>Thank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017520"/>
            <a:ext cx="1106424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 i="0" dirty="0">
                <a:solidFill>
                  <a:srgbClr val="C41D53"/>
                </a:solidFill>
                <a:latin typeface="Arial"/>
              </a:rPr>
              <a:t>Questions &amp; Discussion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66160" y="3840480"/>
            <a:ext cx="5029200" cy="1234440"/>
          </a:xfrm>
          <a:prstGeom prst="roundRect">
            <a:avLst>
              <a:gd name="adj" fmla="val 6000"/>
            </a:avLst>
          </a:prstGeom>
          <a:solidFill>
            <a:srgbClr val="E6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66160" y="3840480"/>
            <a:ext cx="5029200" cy="12344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200"/>
              </a:spcAft>
            </a:pPr>
            <a:r>
              <a:rPr sz="1800" b="1" i="0">
                <a:solidFill>
                  <a:srgbClr val="222222"/>
                </a:solidFill>
                <a:latin typeface="Arial"/>
              </a:rPr>
              <a:t>Presenter Name</a:t>
            </a:r>
          </a:p>
          <a:p>
            <a:pPr algn="ctr">
              <a:spcAft>
                <a:spcPts val="0"/>
              </a:spcAft>
            </a:pPr>
            <a:r>
              <a:rPr sz="1600" b="0" i="0">
                <a:solidFill>
                  <a:srgbClr val="595959"/>
                </a:solidFill>
                <a:latin typeface="Arial"/>
              </a:rPr>
              <a:t>email@stu.upes.ac.in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486400"/>
            <a:ext cx="11064240" cy="566928"/>
          </a:xfrm>
          <a:prstGeom prst="roundRect">
            <a:avLst>
              <a:gd name="adj" fmla="val 6000"/>
            </a:avLst>
          </a:prstGeom>
          <a:solidFill>
            <a:srgbClr val="FD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5486400"/>
            <a:ext cx="10789919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 dirty="0">
                <a:solidFill>
                  <a:srgbClr val="C41D53"/>
                </a:solidFill>
                <a:latin typeface="Arial"/>
              </a:rPr>
              <a:t>GUIDELINE  </a:t>
            </a:r>
            <a:r>
              <a:rPr sz="1200" b="0" i="1" dirty="0">
                <a:solidFill>
                  <a:srgbClr val="595959"/>
                </a:solidFill>
                <a:latin typeface="Arial"/>
              </a:rPr>
              <a:t>Add your contact e-mail. Be ready for 2–3 questions; keep answers short and to the point.  (Delete this box before presenting.)</a:t>
            </a:r>
          </a:p>
        </p:txBody>
      </p:sp>
    </p:spTree>
    <p:extLst>
      <p:ext uri="{BB962C8B-B14F-4D97-AF65-F5344CB8AC3E}">
        <p14:creationId xmlns:p14="http://schemas.microsoft.com/office/powerpoint/2010/main" val="1898070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810</Words>
  <Application>Microsoft Office PowerPoint</Application>
  <PresentationFormat>Widescreen</PresentationFormat>
  <Paragraphs>117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Arial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Padmavathy Venkat Subramanian</dc:creator>
  <cp:lastModifiedBy>Connextions Orbis</cp:lastModifiedBy>
  <cp:revision>3</cp:revision>
  <dcterms:created xsi:type="dcterms:W3CDTF">2026-09-11T08:43:44Z</dcterms:created>
  <dcterms:modified xsi:type="dcterms:W3CDTF">2026-09-30T07:09:18Z</dcterms:modified>
</cp:coreProperties>
</file>